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307" r:id="rId3"/>
    <p:sldId id="308" r:id="rId4"/>
    <p:sldId id="30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1201"/>
    <a:srgbClr val="7E9FEA"/>
    <a:srgbClr val="2B62DD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85" autoAdjust="0"/>
    <p:restoredTop sz="94660"/>
  </p:normalViewPr>
  <p:slideViewPr>
    <p:cSldViewPr snapToGrid="0">
      <p:cViewPr varScale="1">
        <p:scale>
          <a:sx n="70" d="100"/>
          <a:sy n="70" d="100"/>
        </p:scale>
        <p:origin x="76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9" name="Picture 8" descr="Description: cid:image001.jpg@01CDC25B.48751EA0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1793" y="244238"/>
            <a:ext cx="1276350" cy="438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58711" y="70860"/>
            <a:ext cx="1274174" cy="4389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67524" y="98882"/>
            <a:ext cx="1274174" cy="4389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40596" y="71864"/>
            <a:ext cx="1274174" cy="4389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67524" y="84266"/>
            <a:ext cx="1274174" cy="4389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67524" y="0"/>
            <a:ext cx="1274174" cy="4389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67892" y="138779"/>
            <a:ext cx="1274174" cy="4389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6950" y="3249462"/>
            <a:ext cx="9182077" cy="2262781"/>
          </a:xfrm>
        </p:spPr>
        <p:txBody>
          <a:bodyPr>
            <a:normAutofit/>
          </a:bodyPr>
          <a:lstStyle/>
          <a:p>
            <a:pPr algn="just"/>
            <a:r>
              <a:rPr lang="en-ZA" b="1" dirty="0" smtClean="0"/>
              <a:t>Service Delivery Issues in </a:t>
            </a:r>
            <a:r>
              <a:rPr lang="en-ZA" b="1" dirty="0" err="1" smtClean="0"/>
              <a:t>Makhanda</a:t>
            </a:r>
            <a:r>
              <a:rPr lang="en-ZA" b="1" dirty="0" smtClean="0"/>
              <a:t>: Status Update</a:t>
            </a:r>
            <a:endParaRPr lang="en-ZA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6950" y="5362118"/>
            <a:ext cx="8915399" cy="1126283"/>
          </a:xfrm>
        </p:spPr>
        <p:txBody>
          <a:bodyPr/>
          <a:lstStyle/>
          <a:p>
            <a:r>
              <a:rPr lang="en-ZA" b="1" dirty="0" smtClean="0"/>
              <a:t>15 June 2021</a:t>
            </a:r>
            <a:endParaRPr lang="en-ZA" b="1" dirty="0"/>
          </a:p>
        </p:txBody>
      </p:sp>
    </p:spTree>
    <p:extLst>
      <p:ext uri="{BB962C8B-B14F-4D97-AF65-F5344CB8AC3E}">
        <p14:creationId xmlns:p14="http://schemas.microsoft.com/office/powerpoint/2010/main" val="138490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3988" y="249356"/>
            <a:ext cx="9870684" cy="1280890"/>
          </a:xfrm>
        </p:spPr>
        <p:txBody>
          <a:bodyPr/>
          <a:lstStyle/>
          <a:p>
            <a:r>
              <a:rPr lang="en-US" b="1" dirty="0" smtClean="0"/>
              <a:t>Status Update on Service Delivery Issues in </a:t>
            </a:r>
            <a:r>
              <a:rPr lang="en-US" b="1" dirty="0" err="1" smtClean="0"/>
              <a:t>Makhanda</a:t>
            </a:r>
            <a:endParaRPr lang="en-ZA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3256118"/>
              </p:ext>
            </p:extLst>
          </p:nvPr>
        </p:nvGraphicFramePr>
        <p:xfrm>
          <a:off x="209867" y="1471535"/>
          <a:ext cx="12012114" cy="53864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09267"/>
                <a:gridCol w="1618938"/>
                <a:gridCol w="4163676"/>
                <a:gridCol w="2934793"/>
                <a:gridCol w="2185440"/>
              </a:tblGrid>
              <a:tr h="7025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AREA</a:t>
                      </a:r>
                      <a:endParaRPr lang="en-ZA" sz="1400" b="1" u="none" strike="noStrik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64" marR="114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SERVICE DELIVERY COMPLAINT</a:t>
                      </a:r>
                      <a:endParaRPr lang="en-ZA" sz="1400" b="1" u="none" strike="noStrik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64" marR="114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WORK DONE TO DATE</a:t>
                      </a:r>
                      <a:endParaRPr lang="en-ZA" sz="1400" b="1" u="none" strike="noStrik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64" marR="114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OUTSTANDING ISSUES/ CHALLENGES &amp; RESOLUTION </a:t>
                      </a:r>
                      <a:endParaRPr lang="en-ZA" sz="1400" b="1" u="none" strike="noStrik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64" marR="114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TIMEFRAMES TO DEAL WITH THE ISSUES OUTSTANDING</a:t>
                      </a:r>
                      <a:endParaRPr lang="en-ZA" sz="1400" b="1" u="none" strike="noStrik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64" marR="11464" marT="0" marB="0" anchor="ctr"/>
                </a:tc>
              </a:tr>
              <a:tr h="30445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WATER</a:t>
                      </a:r>
                      <a:endParaRPr lang="en-ZA" sz="1400" b="1" u="none" strike="noStrik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64" marR="114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Inequitable distribution of Water</a:t>
                      </a:r>
                    </a:p>
                  </a:txBody>
                  <a:tcPr marL="11464" marR="114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Current production is about 10 ML/d from James </a:t>
                      </a:r>
                      <a:r>
                        <a:rPr lang="en-ZA" sz="1400" b="0" u="none" strike="noStrike" kern="1200" baseline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Kleynhans</a:t>
                      </a: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Water Treatment Works (JKWTW), due to drought. Water transferred to all reservoirs over 33hours, hence ON and OFF.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Water </a:t>
                      </a:r>
                      <a:r>
                        <a:rPr lang="en-ZA" sz="1400" b="0" u="none" strike="noStrike" kern="1200" baseline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tankering</a:t>
                      </a: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done to augment supply to the challenged areas.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1464" marR="114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Completion of the JKWTW upgrades.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1464" marR="114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 December 2021: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Completion of additional 10Ml/d: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increase production to 20ML/d between Dec ’21 and Jan ‘22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March 2022: 1.Refurbishment of existing Plant. To reduce production to 17,5Ml/d between Jan-Mar ‘2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2.Completion of Phase 2</a:t>
                      </a:r>
                    </a:p>
                  </a:txBody>
                  <a:tcPr marL="11464" marR="11464" marT="0" marB="0"/>
                </a:tc>
              </a:tr>
              <a:tr h="16393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ELECTRICITY</a:t>
                      </a:r>
                      <a:endParaRPr lang="en-ZA" sz="1400" b="1" u="none" strike="noStrik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64" marR="114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Dysfunctional street and high mast lights on identified areas</a:t>
                      </a:r>
                    </a:p>
                  </a:txBody>
                  <a:tcPr marL="11464" marR="114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Completed high mast repairs: bottom section of M-Street (1), Eluxolweni (2), New Cottages (1), Xolani (2), Joza (7), Extension 6 (3) and Extension 7 (2)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Completed street lights: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Raglan road, Cnr Jacob Zuma Drive and Albert Street intersection.</a:t>
                      </a:r>
                    </a:p>
                  </a:txBody>
                  <a:tcPr marL="11464" marR="114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Top of Jacob Zuma is to be fitted with overhead cable. As the underground cable has been stolen.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top of the M-Street is also being attended to. </a:t>
                      </a:r>
                    </a:p>
                  </a:txBody>
                  <a:tcPr marL="11464" marR="114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 June 2021: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Hiring Crane Truck and procurement of cable and associated fittings.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</a:txBody>
                  <a:tcPr marL="11464" marR="1146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9746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8919" y="0"/>
            <a:ext cx="9870684" cy="919877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Status Update on Service Delivery Issues in </a:t>
            </a:r>
            <a:r>
              <a:rPr lang="en-US" b="1" dirty="0" err="1" smtClean="0"/>
              <a:t>Makhanda</a:t>
            </a:r>
            <a:r>
              <a:rPr lang="en-US" b="1" dirty="0" smtClean="0"/>
              <a:t> (</a:t>
            </a:r>
            <a:r>
              <a:rPr lang="en-US" b="1" dirty="0" err="1" smtClean="0"/>
              <a:t>cont</a:t>
            </a:r>
            <a:r>
              <a:rPr lang="en-US" b="1" dirty="0" smtClean="0"/>
              <a:t>…)</a:t>
            </a:r>
            <a:endParaRPr lang="en-ZA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9067029"/>
              </p:ext>
            </p:extLst>
          </p:nvPr>
        </p:nvGraphicFramePr>
        <p:xfrm>
          <a:off x="95537" y="1256874"/>
          <a:ext cx="12191997" cy="52146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9525"/>
                <a:gridCol w="1379095"/>
                <a:gridCol w="4687189"/>
                <a:gridCol w="2889623"/>
                <a:gridCol w="2516565"/>
              </a:tblGrid>
              <a:tr h="6486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AREA</a:t>
                      </a:r>
                      <a:endParaRPr lang="en-ZA" sz="1400" b="1" u="none" strike="noStrik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64" marR="114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SERVICE DELIVERY COMPLAINT</a:t>
                      </a:r>
                      <a:endParaRPr lang="en-ZA" sz="1400" b="1" u="none" strike="noStrik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64" marR="114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WORK DONE TO DATE</a:t>
                      </a:r>
                      <a:endParaRPr lang="en-ZA" sz="1400" b="1" u="none" strike="noStrik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64" marR="114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OUTSTANDING ISSUES/ CHALLENGES &amp; RESOLUTION </a:t>
                      </a:r>
                      <a:endParaRPr lang="en-ZA" sz="1400" b="1" u="none" strike="noStrik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64" marR="114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TIMEFRAMES TO DEAL WITH THE ISSUES OUTSTANDING</a:t>
                      </a:r>
                      <a:endParaRPr lang="en-ZA" sz="1400" b="1" u="none" strike="noStrik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64" marR="11464" marT="0" marB="0" anchor="ctr"/>
                </a:tc>
              </a:tr>
              <a:tr h="44825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ROADS</a:t>
                      </a:r>
                      <a:endParaRPr lang="en-ZA" sz="1400" b="1" u="none" strike="noStrik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64" marR="114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Taxi Routes not trafficable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ZA" sz="1400" b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Unfair </a:t>
                      </a: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prioritization of </a:t>
                      </a:r>
                      <a:r>
                        <a:rPr lang="en-ZA" sz="1400" b="0" u="none" strike="noStrike" kern="1200" baseline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Ncame</a:t>
                      </a: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Street over M </a:t>
                      </a:r>
                      <a:r>
                        <a:rPr lang="en-ZA" sz="1400" b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Street</a:t>
                      </a:r>
                      <a:endParaRPr lang="en-ZA" sz="1400" b="0" u="none" strike="noStrik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64" marR="114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pothole patching is being done, as per priority programme. Team currently busy at Albany Road.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Department of Transport has assisted with cold mix asphalt: 350 bags and 2 drums of CAT65.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Draft SLA is provided by DoT.  Priority list for taxi routes is being finalised with the Taxi Industry.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Verification for prioritization between </a:t>
                      </a:r>
                      <a:r>
                        <a:rPr lang="en-US" sz="1400" b="0" u="none" strike="noStrike" kern="1200" baseline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Ncame</a:t>
                      </a:r>
                      <a:r>
                        <a:rPr lang="en-US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M Street, was done by the Joint Technical Team, and submitted to ECCOGTA which </a:t>
                      </a: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suggested that prioritization was in order.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 Street will be on the priority for </a:t>
                      </a:r>
                      <a:r>
                        <a:rPr lang="en-ZA" sz="1400" b="0" u="none" strike="noStrike" kern="1200" baseline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ECDoT</a:t>
                      </a: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funding, in the MEC support for roads.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ZA" sz="1400" b="0" u="none" strike="noStrik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</a:t>
                      </a: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stoppage construction works in </a:t>
                      </a:r>
                      <a:r>
                        <a:rPr lang="en-ZA" sz="1400" b="0" u="none" strike="noStrike" kern="1200" baseline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Ncame</a:t>
                      </a: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Street has been resolved with conditions.</a:t>
                      </a:r>
                    </a:p>
                  </a:txBody>
                  <a:tcPr marL="11464" marR="114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Acquisition of more premix.  Training and monitoring of tar patching teams.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Finalisation </a:t>
                      </a: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 SLA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ZA" sz="1400" b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Done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b="0" u="none" strike="noStrik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b="0" u="none" strike="noStrik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b="0" u="none" strike="noStrik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b="0" u="none" strike="noStrik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Planning for Implementation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b="0" u="none" strike="noStrik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b="0" u="none" strike="noStrik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Done </a:t>
                      </a:r>
                      <a:endParaRPr lang="en-ZA" sz="1400" b="0" u="none" strike="noStrik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64" marR="114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Ongoing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ZA" sz="1400" b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Thursday </a:t>
                      </a: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 June 2021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ZA" sz="1400" b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Done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b="0" u="none" strike="noStrik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b="0" u="none" strike="noStrik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b="0" u="none" strike="noStrik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b="0" u="none" strike="noStrik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</a:t>
                      </a: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 determined, once planning has be </a:t>
                      </a:r>
                      <a:r>
                        <a:rPr lang="en-ZA" sz="1400" b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finalised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1400" b="0" u="none" strike="noStrik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b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Done</a:t>
                      </a:r>
                    </a:p>
                  </a:txBody>
                  <a:tcPr marL="11464" marR="1146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5937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2986" y="0"/>
            <a:ext cx="9870684" cy="67242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Status Update on Service Delivery Issues in </a:t>
            </a:r>
            <a:r>
              <a:rPr lang="en-US" b="1" dirty="0" err="1" smtClean="0"/>
              <a:t>Makhanda</a:t>
            </a:r>
            <a:r>
              <a:rPr lang="en-US" b="1" dirty="0" smtClean="0"/>
              <a:t> (</a:t>
            </a:r>
            <a:r>
              <a:rPr lang="en-US" b="1" dirty="0" err="1" smtClean="0"/>
              <a:t>cont</a:t>
            </a:r>
            <a:r>
              <a:rPr lang="en-US" b="1" dirty="0" smtClean="0"/>
              <a:t>…)</a:t>
            </a:r>
            <a:endParaRPr lang="en-ZA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216167"/>
              </p:ext>
            </p:extLst>
          </p:nvPr>
        </p:nvGraphicFramePr>
        <p:xfrm>
          <a:off x="1" y="1159369"/>
          <a:ext cx="12191999" cy="60750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6411"/>
                <a:gridCol w="1746913"/>
                <a:gridCol w="3892485"/>
                <a:gridCol w="2889624"/>
                <a:gridCol w="2516566"/>
              </a:tblGrid>
              <a:tr h="4116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AREA</a:t>
                      </a:r>
                      <a:endParaRPr lang="en-ZA" sz="1400" b="1" u="none" strike="noStrik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64" marR="114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SERVICE DELIVERY COMPLAINT</a:t>
                      </a:r>
                      <a:endParaRPr lang="en-ZA" sz="1400" b="1" u="none" strike="noStrik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64" marR="114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WORK DONE TO DATE</a:t>
                      </a:r>
                      <a:endParaRPr lang="en-ZA" sz="1400" b="1" u="none" strike="noStrik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64" marR="114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OUTSTANDING ISSUES/ CHALLENGES &amp; RESOLUTION </a:t>
                      </a:r>
                      <a:endParaRPr lang="en-ZA" sz="1400" b="1" u="none" strike="noStrik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64" marR="114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TIMEFRAMES TO DEAL WITH THE ISSUES OUTSTANDING</a:t>
                      </a:r>
                      <a:endParaRPr lang="en-ZA" sz="1400" b="1" u="none" strike="noStrik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64" marR="11464" marT="0" marB="0" anchor="ctr"/>
                </a:tc>
              </a:tr>
              <a:tr h="16986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SANITATION</a:t>
                      </a:r>
                      <a:endParaRPr lang="en-ZA" sz="1400" b="1" u="none" strike="noStrik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64" marR="114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Ablution facilities at Queens Street Taxi Rank vandalised and not operational </a:t>
                      </a:r>
                    </a:p>
                  </a:txBody>
                  <a:tcPr marL="11464" marR="114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taxi rank toilets being fixed, cleaned and unblocked.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Mobile toilets to be placed, in the interim.</a:t>
                      </a:r>
                      <a:endParaRPr lang="en-ZA" sz="1400" b="0" u="none" strike="noStrik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64" marR="114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Painting of the toilets.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Procurement of water basins, urinating bin and the cisterns.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b="0" u="none" strike="noStrik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b="0" u="none" strike="noStrik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b="0" u="none" strike="noStrik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Outside </a:t>
                      </a: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tap for drinking and other purposes.</a:t>
                      </a:r>
                    </a:p>
                  </a:txBody>
                  <a:tcPr marL="11464" marR="114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 June 2021: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Paint and basins.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 July 2021: Cisterns and </a:t>
                      </a:r>
                      <a:r>
                        <a:rPr lang="en-ZA" sz="1400" b="0" u="none" strike="noStrike" kern="1200" baseline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Urinator</a:t>
                      </a:r>
                      <a:endParaRPr lang="en-ZA" sz="1400" b="0" u="none" strike="noStrik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 June 2021: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Outside </a:t>
                      </a:r>
                      <a:r>
                        <a:rPr lang="en-ZA" sz="1400" b="0" u="none" strike="noStrike" kern="1200" baseline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tap</a:t>
                      </a:r>
                      <a:endParaRPr lang="en-ZA" sz="1400" b="0" u="none" strike="noStrik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64" marR="11464" marT="0" marB="0"/>
                </a:tc>
              </a:tr>
              <a:tr h="16986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WASTE MANAGEMENT</a:t>
                      </a:r>
                      <a:endParaRPr lang="en-ZA" sz="1400" b="1" u="none" strike="noStrik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64" marR="114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Inconsistent Refuse Collection.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Dealing with illegal dumping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1464" marR="114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Daily schedule is still on course.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skips available for placing in different zones. when the truck is fixed to lift the skips.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400" b="0" u="none" strike="noStrik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</a:t>
                      </a: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dumping site is operational in line with the NEMA</a:t>
                      </a:r>
                    </a:p>
                  </a:txBody>
                  <a:tcPr marL="11464" marR="114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Ongoing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Repairs of the truck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ZA" sz="1400" b="0" u="none" strike="noStrik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ZA" sz="1400" b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Ongoing</a:t>
                      </a:r>
                      <a:endParaRPr lang="en-ZA" sz="1400" b="0" u="none" strike="noStrik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64" marR="114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Done and monitoring will be enhanced.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Payment already done. Repairs to be completed within 2 weeks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ZA" sz="1400" b="0" u="none" strike="noStrik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ZA" sz="1400" b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Enhance </a:t>
                      </a: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monitoring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1464" marR="11464" marT="0" marB="0"/>
                </a:tc>
              </a:tr>
              <a:tr h="12698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COMMUNICATION</a:t>
                      </a:r>
                      <a:endParaRPr lang="en-ZA" sz="1400" b="1" u="none" strike="noStrik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64" marR="114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Poor communication strategy that does not reach all target audience</a:t>
                      </a:r>
                    </a:p>
                  </a:txBody>
                  <a:tcPr marL="11464" marR="114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GCIS and ECCOGTA team is assisting </a:t>
                      </a:r>
                      <a:r>
                        <a:rPr lang="en-ZA" sz="1400" b="0" u="none" strike="noStrike" kern="1200" baseline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Makana</a:t>
                      </a: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with improved communication strategy and a plan.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actual intervals are awaiting the current report to start communicating.</a:t>
                      </a:r>
                    </a:p>
                  </a:txBody>
                  <a:tcPr marL="11464" marR="114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team is waiting for the update to start the process of communicating.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Office of the Mayor will be undertaking the responsibility of communication. </a:t>
                      </a:r>
                    </a:p>
                  </a:txBody>
                  <a:tcPr marL="11464" marR="114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Ongoing </a:t>
                      </a:r>
                    </a:p>
                  </a:txBody>
                  <a:tcPr marL="11464" marR="11464" marT="0" marB="0"/>
                </a:tc>
              </a:tr>
              <a:tr h="6266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VEHICLES</a:t>
                      </a:r>
                      <a:endParaRPr lang="en-ZA" sz="1400" b="1" u="none" strike="noStrik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64" marR="114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Unreliable and inadequate fleet</a:t>
                      </a:r>
                    </a:p>
                  </a:txBody>
                  <a:tcPr marL="11464" marR="114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bakkies have been procured and delivered for Essential Service delivery.</a:t>
                      </a:r>
                    </a:p>
                  </a:txBody>
                  <a:tcPr marL="11464" marR="114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Branding and distribution. Monitoring will be enhanced, to guard against misuse. </a:t>
                      </a:r>
                    </a:p>
                  </a:txBody>
                  <a:tcPr marL="11464" marR="114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July 2021: Delivery of a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Cherry Picker </a:t>
                      </a:r>
                    </a:p>
                  </a:txBody>
                  <a:tcPr marL="11464" marR="1146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978215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2242</TotalTime>
  <Words>534</Words>
  <Application>Microsoft Office PowerPoint</Application>
  <PresentationFormat>Widescreen</PresentationFormat>
  <Paragraphs>158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Wisp</vt:lpstr>
      <vt:lpstr>Service Delivery Issues in Makhanda: Status Update</vt:lpstr>
      <vt:lpstr>Status Update on Service Delivery Issues in Makhanda</vt:lpstr>
      <vt:lpstr>Status Update on Service Delivery Issues in Makhanda (cont…)</vt:lpstr>
      <vt:lpstr>Status Update on Service Delivery Issues in Makhanda (cont…)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Advisory Group – Deepening Participatory Government</dc:title>
  <dc:creator>Riana Meiring</dc:creator>
  <cp:lastModifiedBy>Anele Mjekula</cp:lastModifiedBy>
  <cp:revision>171</cp:revision>
  <dcterms:created xsi:type="dcterms:W3CDTF">2019-05-13T09:28:24Z</dcterms:created>
  <dcterms:modified xsi:type="dcterms:W3CDTF">2021-06-21T12:09:46Z</dcterms:modified>
</cp:coreProperties>
</file>